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pectral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Spectral-bold.fntdata"/><Relationship Id="rId10" Type="http://schemas.openxmlformats.org/officeDocument/2006/relationships/slide" Target="slides/slide5.xml"/><Relationship Id="rId21" Type="http://schemas.openxmlformats.org/officeDocument/2006/relationships/font" Target="fonts/Spectral-regular.fntdata"/><Relationship Id="rId13" Type="http://schemas.openxmlformats.org/officeDocument/2006/relationships/slide" Target="slides/slide8.xml"/><Relationship Id="rId24" Type="http://schemas.openxmlformats.org/officeDocument/2006/relationships/font" Target="fonts/Spectral-boldItalic.fntdata"/><Relationship Id="rId12" Type="http://schemas.openxmlformats.org/officeDocument/2006/relationships/slide" Target="slides/slide7.xml"/><Relationship Id="rId23" Type="http://schemas.openxmlformats.org/officeDocument/2006/relationships/font" Target="fonts/Spectral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3c37417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3c37417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increase in 3 point attempts.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on in Kobe’s Career we already notice some clusters that form which indicates his most preferred area. We really noticed these clusters during his 10th and 15th season.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Kobe has adapted himself to the general strategy evolution of the league: shoot more threes. Another reason is to save his energy since he is older, and prevent injuries by not penetrating towards the basket.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03c37417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03c37417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Again, more three pointers were needed for the last 2 championships, whereas he shot a lot more frequently from the paint in the first three.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we can add the purple circle remarks, for the paint shots in the first 3 graphs and for the three pointers in the last 2 graphs.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13a0830e8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13a0830e8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Kobe is symmetric.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225adb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225adb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Championship game. Score is tied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The coach explicitly tells you that you must pass the ball to one of these players.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 seconds left. What do you do?</a:t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0ef661372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0ef661372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Kobe’s Impact: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Shot Distribution:</a:t>
            </a:r>
            <a:br>
              <a:rPr lang="en"/>
            </a:br>
            <a:r>
              <a:rPr lang="en"/>
              <a:t>Kobe favored his jump shots, especially his mid range jumpers and fadeaways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03c37417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03c37417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0d6262eb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0d6262eb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ectral"/>
              <a:buChar char="●"/>
            </a:pPr>
            <a:r>
              <a:rPr lang="en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kind of impact does Kobe’s statistics have on their team’s chance of winning?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 are Kobe’s shot attempts distributed in terms of the style of the shot?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When does Kobe attempt shots during a game?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 has Kobe’s shot progressed/changed throughout his years in the League?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What are Kobe’s favorite locations to attempt a shot? How did his location preferences change progressively?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ectral"/>
              <a:buChar char="●"/>
            </a:pPr>
            <a:r>
              <a:rPr lang="en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How has his skills evolved during his time in the NBA?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ectral"/>
              <a:buChar char="●"/>
            </a:pPr>
            <a:r>
              <a:t/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00de145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00de145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Two main datasets are used to seek answers to the research questions.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Kobe Bryant Shot Selection Dataset: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Contains information about each and every shot from Kobe Bryant throughout his career.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Kobe Bryant Career Statistics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An overview of Kobe Bryant’s career on a season per season basis.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data is downloaded/scraped from the websites into dataframes and analyzed using all the good Python coding practices.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0d6262eb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0d6262eb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correlation etc, Why is there a drasitc fall and rise etc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12c4e282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12c4e28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he became a much more responsible player over the years, when he is defending..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03c374171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03c374171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radar: Points doesn’t necessarily mean championships. On the radars with the higher assists, he is more likely to win a championship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03c37417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03c3741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Traditionally, Kobe is known for his mid range jump shot, proven by the data.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03c37417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03c37417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timing. Kobe is benched in the start of second and fourth quarters to rest and save energy for critical parts of the game.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Kobe is highly encouraged to take last second shots, regardless of the quarter. Always go for the style points :P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13d89099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13d89099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Jenny to plot this on Jupyter, I have the code on drive.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hyperlink" Target="https://www.facebook.com/1797163788" TargetMode="External"/><Relationship Id="rId5" Type="http://schemas.openxmlformats.org/officeDocument/2006/relationships/hyperlink" Target="https://www.facebook.com/100008891201026" TargetMode="External"/><Relationship Id="rId6" Type="http://schemas.openxmlformats.org/officeDocument/2006/relationships/hyperlink" Target="https://www.facebook.com/100019104270113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6.jp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hyperlink" Target="http://www.youtube.com/watch?v=TGGOM0Puhe8" TargetMode="External"/><Relationship Id="rId5" Type="http://schemas.openxmlformats.org/officeDocument/2006/relationships/image" Target="../media/image31.jpg"/><Relationship Id="rId6" Type="http://schemas.openxmlformats.org/officeDocument/2006/relationships/image" Target="../media/image33.png"/><Relationship Id="rId7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10" Type="http://schemas.openxmlformats.org/officeDocument/2006/relationships/image" Target="../media/image14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212775" y="1762825"/>
            <a:ext cx="4619400" cy="18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20" y="0"/>
            <a:ext cx="68579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143125" y="971150"/>
            <a:ext cx="4401900" cy="13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Kobe Bryant</a:t>
            </a:r>
            <a:endParaRPr b="1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9125" y="1641150"/>
            <a:ext cx="3069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74075" y="3975125"/>
            <a:ext cx="41400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Diraksa Munajat	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/>
              </a:rPr>
              <a:t>Onur Tepençelik</a:t>
            </a:r>
            <a:endParaRPr sz="16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/>
              </a:rPr>
              <a:t>Haonan Peng</a:t>
            </a:r>
            <a:r>
              <a:rPr lang="en" sz="16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		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6"/>
              </a:rPr>
              <a:t>Guanqing Li</a:t>
            </a:r>
            <a:endParaRPr sz="16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Shot Selection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4443900" y="139100"/>
            <a:ext cx="43884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does Kobe Bryant’s shot selection evolve as he gains more experience( Wiser with age? 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075" y="817750"/>
            <a:ext cx="2534504" cy="198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050" y="800550"/>
            <a:ext cx="2492350" cy="201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00" y="2923000"/>
            <a:ext cx="2736740" cy="20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700" y="847375"/>
            <a:ext cx="2492600" cy="195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7">
            <a:alphaModFix amt="52999"/>
          </a:blip>
          <a:srcRect b="3509" l="-1830" r="1830" t="-3510"/>
          <a:stretch/>
        </p:blipFill>
        <p:spPr>
          <a:xfrm>
            <a:off x="5466612" y="2857925"/>
            <a:ext cx="3677376" cy="229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9850" y="2923026"/>
            <a:ext cx="2736750" cy="201480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/>
          <p:nvPr/>
        </p:nvSpPr>
        <p:spPr>
          <a:xfrm rot="-2393737">
            <a:off x="888332" y="1608823"/>
            <a:ext cx="195513" cy="398285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 rot="2965067">
            <a:off x="1928647" y="1625125"/>
            <a:ext cx="195530" cy="398317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 rot="2965067">
            <a:off x="1461756" y="1928613"/>
            <a:ext cx="195530" cy="185118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 rot="2965067">
            <a:off x="2277531" y="1018413"/>
            <a:ext cx="195530" cy="185118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 rot="2965067">
            <a:off x="606056" y="1100888"/>
            <a:ext cx="195530" cy="185118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 rot="2364040">
            <a:off x="1887852" y="1344546"/>
            <a:ext cx="195671" cy="39833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 rot="2363498">
            <a:off x="850469" y="1424154"/>
            <a:ext cx="473198" cy="209075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 rot="2363465">
            <a:off x="870448" y="1047085"/>
            <a:ext cx="297348" cy="209075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 rot="7531051">
            <a:off x="1911202" y="1088823"/>
            <a:ext cx="297443" cy="209211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 rot="5393692">
            <a:off x="1478166" y="1186023"/>
            <a:ext cx="163500" cy="4032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Shot Selection</a:t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3334950" y="447938"/>
            <a:ext cx="24741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Championship shot selection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75" y="831926"/>
            <a:ext cx="2535200" cy="191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800" y="817437"/>
            <a:ext cx="2410400" cy="194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125" y="817450"/>
            <a:ext cx="2410401" cy="19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675" y="3068431"/>
            <a:ext cx="2535201" cy="190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0825" y="3068425"/>
            <a:ext cx="2535200" cy="19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>
            <a:off x="6266975" y="2914487"/>
            <a:ext cx="2756350" cy="220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 rot="-2393737">
            <a:off x="3874157" y="3856698"/>
            <a:ext cx="195513" cy="398285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 rot="2965067">
            <a:off x="4856897" y="3856700"/>
            <a:ext cx="195530" cy="398317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 rot="2965067">
            <a:off x="4414806" y="4114863"/>
            <a:ext cx="195530" cy="185118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 rot="2965067">
            <a:off x="5244031" y="3250813"/>
            <a:ext cx="195530" cy="185118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 rot="2965067">
            <a:off x="3599781" y="3250813"/>
            <a:ext cx="195530" cy="185118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 rot="2364040">
            <a:off x="1933852" y="1392071"/>
            <a:ext cx="195671" cy="39833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 rot="2363498">
            <a:off x="891394" y="1424154"/>
            <a:ext cx="473198" cy="209075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 rot="2363465">
            <a:off x="979323" y="1053985"/>
            <a:ext cx="297348" cy="209075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 rot="7531051">
            <a:off x="2002827" y="1053923"/>
            <a:ext cx="297443" cy="209211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 rot="5393692">
            <a:off x="1545966" y="1177998"/>
            <a:ext cx="163500" cy="4032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 rot="2364040">
            <a:off x="4780452" y="1398971"/>
            <a:ext cx="195671" cy="39833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 rot="2363498">
            <a:off x="3737994" y="1431054"/>
            <a:ext cx="473198" cy="209075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 rot="2363465">
            <a:off x="3825923" y="1060885"/>
            <a:ext cx="297348" cy="209075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 rot="7531051">
            <a:off x="4849427" y="1060823"/>
            <a:ext cx="297443" cy="209211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 rot="5393692">
            <a:off x="4392566" y="1184898"/>
            <a:ext cx="163500" cy="4032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 rot="2364040">
            <a:off x="7554452" y="1386746"/>
            <a:ext cx="195671" cy="39833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 rot="2363498">
            <a:off x="6511994" y="1418829"/>
            <a:ext cx="473198" cy="209075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 rot="2363465">
            <a:off x="6599923" y="1048660"/>
            <a:ext cx="297348" cy="209075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 rot="7531051">
            <a:off x="7623427" y="1048598"/>
            <a:ext cx="297443" cy="209211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 rot="5393692">
            <a:off x="7166566" y="1172673"/>
            <a:ext cx="163500" cy="4032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 rot="-2393737">
            <a:off x="982207" y="3909323"/>
            <a:ext cx="195513" cy="398285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 rot="2965067">
            <a:off x="1964947" y="3909325"/>
            <a:ext cx="195530" cy="398317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 rot="2965067">
            <a:off x="1522856" y="4167488"/>
            <a:ext cx="195530" cy="185118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 rot="2965067">
            <a:off x="2352081" y="3303438"/>
            <a:ext cx="195530" cy="185118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 rot="2965067">
            <a:off x="707831" y="3303438"/>
            <a:ext cx="195530" cy="185118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75" y="1152465"/>
            <a:ext cx="4659000" cy="3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5598825" y="1162825"/>
            <a:ext cx="32949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Kobe’s Shot Selection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 to Location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Shot Progression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Shot Distribution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2363200" y="3167900"/>
            <a:ext cx="713100" cy="3459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 rot="-2282858">
            <a:off x="3314056" y="2808344"/>
            <a:ext cx="995430" cy="345975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 rot="2700733">
            <a:off x="1154402" y="2808445"/>
            <a:ext cx="995536" cy="345775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 rot="1240">
            <a:off x="2317775" y="1919875"/>
            <a:ext cx="831900" cy="3459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 rot="-2282778">
            <a:off x="3098806" y="2473181"/>
            <a:ext cx="791987" cy="345975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 rot="-7900067">
            <a:off x="1529391" y="2473208"/>
            <a:ext cx="791955" cy="345926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 rot="2185">
            <a:off x="3523400" y="1536700"/>
            <a:ext cx="471900" cy="4827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 rot="2185">
            <a:off x="1532975" y="1491850"/>
            <a:ext cx="471900" cy="5724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 rot="3570">
            <a:off x="4142800" y="1648145"/>
            <a:ext cx="288900" cy="2598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 rot="3570">
            <a:off x="1086400" y="1632470"/>
            <a:ext cx="288900" cy="2598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75" y="572700"/>
            <a:ext cx="4818575" cy="42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311700" y="440100"/>
            <a:ext cx="88323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</a:t>
            </a:r>
            <a:r>
              <a:rPr lang="en"/>
              <a:t>- Championship Game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976450" y="1402750"/>
            <a:ext cx="1072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LeBron James</a:t>
            </a:r>
            <a:endParaRPr b="1" sz="1000"/>
          </a:p>
        </p:txBody>
      </p:sp>
      <p:sp>
        <p:nvSpPr>
          <p:cNvPr id="214" name="Google Shape;214;p25"/>
          <p:cNvSpPr txBox="1"/>
          <p:nvPr/>
        </p:nvSpPr>
        <p:spPr>
          <a:xfrm>
            <a:off x="1113975" y="2421600"/>
            <a:ext cx="1141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Michael Jordan</a:t>
            </a:r>
            <a:endParaRPr b="1" sz="1000"/>
          </a:p>
        </p:txBody>
      </p:sp>
      <p:sp>
        <p:nvSpPr>
          <p:cNvPr id="215" name="Google Shape;215;p25"/>
          <p:cNvSpPr txBox="1"/>
          <p:nvPr/>
        </p:nvSpPr>
        <p:spPr>
          <a:xfrm>
            <a:off x="3039325" y="1402750"/>
            <a:ext cx="1306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Shaquille O'Neal</a:t>
            </a:r>
            <a:endParaRPr b="1" sz="1000"/>
          </a:p>
        </p:txBody>
      </p:sp>
      <p:sp>
        <p:nvSpPr>
          <p:cNvPr id="216" name="Google Shape;216;p25"/>
          <p:cNvSpPr txBox="1"/>
          <p:nvPr/>
        </p:nvSpPr>
        <p:spPr>
          <a:xfrm>
            <a:off x="3713050" y="2421600"/>
            <a:ext cx="1072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Kobe Bryant</a:t>
            </a:r>
            <a:endParaRPr b="1" sz="1000"/>
          </a:p>
        </p:txBody>
      </p:sp>
      <p:sp>
        <p:nvSpPr>
          <p:cNvPr id="217" name="Google Shape;217;p25"/>
          <p:cNvSpPr txBox="1"/>
          <p:nvPr/>
        </p:nvSpPr>
        <p:spPr>
          <a:xfrm>
            <a:off x="2585500" y="3243325"/>
            <a:ext cx="577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You</a:t>
            </a:r>
            <a:endParaRPr b="1" sz="1000"/>
          </a:p>
        </p:txBody>
      </p:sp>
      <p:pic>
        <p:nvPicPr>
          <p:cNvPr descr="24 Second basketball Shot Clock countdown timer for home, school, or fun" id="218" name="Google Shape;218;p25" title="24 Second Shot Clock Timer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338" y="237737"/>
            <a:ext cx="3251975" cy="243896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5580350" y="3664125"/>
            <a:ext cx="3369300" cy="16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Game Winner FG%: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</a:rPr>
              <a:t>Kobe Bryant: 29.4%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</a:rPr>
              <a:t>LeBron James: 43.8%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</a:rPr>
              <a:t>Michael Jordan: 50%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</a:rPr>
              <a:t>Shaquille O’Neal: Not enough data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FFFFFF"/>
              </a:solidFill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3000" y="3088245"/>
            <a:ext cx="385199" cy="38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2850" y="2676688"/>
            <a:ext cx="2806925" cy="11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6827700" y="2154500"/>
            <a:ext cx="2316350" cy="230777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1000" fadeDir="5400012" kx="0" rotWithShape="0" algn="bl" stA="39000" stPos="0" sy="-100000" ky="0"/>
          </a:effectLst>
        </p:spPr>
      </p:pic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311700" y="1061425"/>
            <a:ext cx="6516000" cy="3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dk1"/>
                </a:solidFill>
              </a:rPr>
              <a:t>Kobe had a great impact on his team’s championships.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dk1"/>
                </a:solidFill>
              </a:rPr>
              <a:t>Kobe has developed himself to adapt the overall strategies in the league and to be a more responsible player.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Sometimes data is not enough to demonstrate information: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Kobe is a legend who greatly impacted the sports world with his determination and strive to win, and he will always remain in our hearts.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/>
          <p:cNvPicPr preferRelativeResize="0"/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1585525" y="908025"/>
            <a:ext cx="6338799" cy="423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2087925" y="195675"/>
            <a:ext cx="466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Thank You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0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 amt="29000"/>
          </a:blip>
          <a:srcRect b="0" l="34980" r="0" t="0"/>
          <a:stretch/>
        </p:blipFill>
        <p:spPr>
          <a:xfrm>
            <a:off x="5016150" y="206950"/>
            <a:ext cx="3816151" cy="2802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980000" dist="304800">
              <a:srgbClr val="000000">
                <a:alpha val="79000"/>
              </a:srgbClr>
            </a:outerShdw>
            <a:reflection blurRad="0" dir="0" dist="0" endA="0" endPos="47000" fadeDir="5400012" kx="0" rotWithShape="0" algn="bl" stA="69000" stPos="0" sy="-100000" ky="0"/>
          </a:effectLst>
        </p:spPr>
      </p:pic>
      <p:sp>
        <p:nvSpPr>
          <p:cNvPr id="65" name="Google Shape;65;p14"/>
          <p:cNvSpPr txBox="1"/>
          <p:nvPr/>
        </p:nvSpPr>
        <p:spPr>
          <a:xfrm>
            <a:off x="422700" y="976250"/>
            <a:ext cx="51738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Kobe’s impact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Shot distribution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Evolution of Kobe’s shots/skills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Favorite shot location/s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Tied game, should you pass it to Kobe?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6312525" y="0"/>
            <a:ext cx="2975100" cy="2964076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1000" fadeDir="5400012" kx="0" rotWithShape="0" algn="bl" stA="39000" stPos="0" sy="-100000" ky="0"/>
          </a:effectLst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7570"/>
            <a:ext cx="3538400" cy="170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58675"/>
            <a:ext cx="3538402" cy="19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981363" y="1137550"/>
            <a:ext cx="21999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Shot selection data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Location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Distance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Shot type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Game clock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981375" y="2993152"/>
            <a:ext cx="2315400" cy="1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Career Statistics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All kinds of essential statistics of basketball: points, rebounds, assists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2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Field Goal Accuracy per Season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382050" y="4542125"/>
            <a:ext cx="6272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*A field goal is a shot attempt while the game clock is running.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0" y="880700"/>
            <a:ext cx="6368075" cy="36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6750125" y="1783585"/>
            <a:ext cx="2393874" cy="2758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Personal Foul per Season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360825" y="4563350"/>
            <a:ext cx="7888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*A personal foul is a breach of the rules that concerns illegal contact with an opponent.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25" y="775550"/>
            <a:ext cx="6455335" cy="37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6844450" y="1349650"/>
            <a:ext cx="2299550" cy="3137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 amt="52999"/>
          </a:blip>
          <a:srcRect b="0" l="34419" r="19105" t="0"/>
          <a:stretch/>
        </p:blipFill>
        <p:spPr>
          <a:xfrm>
            <a:off x="7255300" y="12056"/>
            <a:ext cx="1888701" cy="228504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Career Statistics per Season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780325" y="572725"/>
            <a:ext cx="63753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How has his skills(stats) evolved during his time in the NBA?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60625"/>
            <a:ext cx="1492572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27100"/>
            <a:ext cx="1888698" cy="17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3650" y="1427100"/>
            <a:ext cx="1888700" cy="17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281300"/>
            <a:ext cx="1888700" cy="17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9475" y="1427100"/>
            <a:ext cx="1888700" cy="177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3650" y="3303675"/>
            <a:ext cx="1888700" cy="177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9474" y="3303701"/>
            <a:ext cx="1888700" cy="177555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6954700" y="2375500"/>
            <a:ext cx="21366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Rebound: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Retrieving</a:t>
            </a:r>
            <a:r>
              <a:rPr lang="en">
                <a:solidFill>
                  <a:srgbClr val="FFFFFF"/>
                </a:solidFill>
              </a:rPr>
              <a:t> the ball after a missed shot attempt.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Assist:</a:t>
            </a:r>
            <a:r>
              <a:rPr lang="en">
                <a:solidFill>
                  <a:srgbClr val="FFFFFF"/>
                </a:solidFill>
              </a:rPr>
              <a:t> Passing the ball to a teammate who then scores.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Steal: </a:t>
            </a:r>
            <a:r>
              <a:rPr lang="en">
                <a:solidFill>
                  <a:srgbClr val="FFFFFF"/>
                </a:solidFill>
              </a:rPr>
              <a:t>Taking the ball away from the opposing team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Block:</a:t>
            </a:r>
            <a:r>
              <a:rPr lang="en">
                <a:solidFill>
                  <a:srgbClr val="FFFFFF"/>
                </a:solidFill>
              </a:rPr>
              <a:t> Deflecting the field goal attempt of an opposing player.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154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Shot Styles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311700" y="658200"/>
            <a:ext cx="2794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Favorite Type of Shot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50" y="1109025"/>
            <a:ext cx="3973451" cy="32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224" y="1121563"/>
            <a:ext cx="3335075" cy="326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154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Shot Timings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000" y="76200"/>
            <a:ext cx="4037752" cy="49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50" y="1001586"/>
            <a:ext cx="3398724" cy="332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Three Point Attempts per Season</a:t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538625" y="4635225"/>
            <a:ext cx="7502700" cy="36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*A three pointer is a shot attempt behind the 3 point line (~24 feet distance)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6615651" y="1379475"/>
            <a:ext cx="2223549" cy="33353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76" y="721650"/>
            <a:ext cx="6053675" cy="40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